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147473569" r:id="rId3"/>
    <p:sldId id="2147473570" r:id="rId4"/>
    <p:sldId id="2147473571" r:id="rId5"/>
    <p:sldId id="2147473572" r:id="rId6"/>
    <p:sldId id="269" r:id="rId7"/>
    <p:sldId id="2147473573" r:id="rId8"/>
    <p:sldId id="270" r:id="rId9"/>
    <p:sldId id="272" r:id="rId10"/>
    <p:sldId id="273" r:id="rId11"/>
    <p:sldId id="276" r:id="rId12"/>
    <p:sldId id="2147473575" r:id="rId13"/>
    <p:sldId id="279" r:id="rId14"/>
    <p:sldId id="2147473574" r:id="rId15"/>
    <p:sldId id="262" r:id="rId16"/>
  </p:sldIdLst>
  <p:sldSz cx="18288000" cy="10287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Medium" panose="00000600000000000000" pitchFamily="2" charset="0"/>
      <p:regular r:id="rId22"/>
      <p:italic r:id="rId23"/>
    </p:embeddedFont>
    <p:embeddedFont>
      <p:font typeface="Poppins SemiBold" panose="00000700000000000000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E0F011-D5A2-CCC9-5D10-7327BB568EE6}" name="Kelly Curlett" initials="KC" userId="S::curletk@co.santa-cruz.ca.us::bd146acd-ac14-4c71-924f-8d0404ae79ac" providerId="AD"/>
  <p188:author id="{56E6831A-DA55-60F8-6FE9-E3720401B1A8}" name="Caroline Collins" initials="CC" userId="S::collinc@co.santa-cruz.ca.us::b86ed939-59a2-4af5-91e6-8ab42dbccedb" providerId="AD"/>
  <p188:author id="{D9880F53-F4A0-EC8A-DA7E-5DC6EE10866D}" name="Lisa Hernandez" initials="LH" userId="S::hernanl@co.santa-cruz.ca.us::e3c1b07f-ef75-4a89-a95c-240792538060" providerId="AD"/>
  <p188:author id="{1EEDD180-54A1-B44D-860C-12859BFDC5BE}" name="Corinne Hyland" initials="CH" userId="S::hylandc@co.santa-cruz.ca.us::36fbb275-dda7-45b9-aa93-16d6e351fc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96BF7-3870-4696-8E90-BAD08C40548A}" v="10" dt="2025-08-01T20:44:23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D97C-5294-4897-A565-044BB834F4F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4996-7728-45C0-8781-E6682FC2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FB9E0-49FE-CE9F-48FC-C7C532CD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8A0B6-AD33-E36A-6D12-F17531EB1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6E03B-9812-C714-F9A0-817DBD713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Title of the Chart should be the title of the Slide. </a:t>
            </a:r>
          </a:p>
          <a:p>
            <a:endParaRPr lang="en-US"/>
          </a:p>
          <a:p>
            <a:r>
              <a:rPr lang="en-US" b="1"/>
              <a:t>Please install the font, Poppins: </a:t>
            </a:r>
          </a:p>
          <a:p>
            <a:r>
              <a:rPr lang="en-US"/>
              <a:t>https://</a:t>
            </a:r>
            <a:r>
              <a:rPr lang="en-US" err="1"/>
              <a:t>fonts.google.com</a:t>
            </a:r>
            <a:r>
              <a:rPr lang="en-US"/>
              <a:t>/specimen/Poppins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2DDAE-50A9-5DDE-EF30-C064F2637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6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CAD05-1FF2-88BA-CB85-04277EC63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6D333-13AD-5FED-4E76-ACF911855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9F2CF-49B7-F246-6056-74AA54CE9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C001-9F00-8BD4-F39A-B02C4CE94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7BFDC-9BA1-0D82-1DEA-FFAD90B0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88281-D8CA-5648-84BD-78CBB34F6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7265B-268A-1A62-D12B-E0B6473D5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98ACF-6DFE-1D7C-BA71-03911D803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E57D3-F652-871F-4D59-FE2539AA7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86DF3-D4BD-3654-46F4-A20DE7975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27BC5-52AD-13AF-8049-5610E3024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77CB1-9169-01D1-B502-A8A177EBD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DFCFB-B6BD-7ABD-407F-04844E4F7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02392-C5CA-653F-427D-DDEFFE7AF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252B1-F8E7-6C3E-3A6B-3A3EFB001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AC2C-CEE2-E0D7-2E3B-59D27C663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D946-F36F-B682-BAD4-3F1B9248D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534C9-D23D-B41E-0ADA-761445C78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B542A-9DC8-7DC5-7641-42A61F939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39193-3EE8-A10C-5B18-663857E45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4E3EC-5D68-3EF0-17A9-FBBFC1FFC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E73AA-DC1B-1F10-9BE9-763D704C2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F0D9A-43DA-3C5F-2D2B-3442C5D9B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E1C21-B0E1-DBD2-009D-77C57B353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83E52-DD8B-8B1F-0C05-A42562D80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F97B1-083A-B2A4-A09C-7AE9CBE4D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12C40-BF3B-967C-12EC-B9DC37BB6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E2873-8FC7-3C2E-DE07-F8870DC23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06DED-B345-6BCB-AABB-E8239F1A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98A43-9B91-EF13-C986-8F157C69E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3247B-7315-DB8F-CFE1-9CE2E4B83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248B3-4BEE-92C4-6CFF-7F57FA17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59E5-C885-AFF0-B41D-FF9B2213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82145-0D18-E23D-14EA-B9004C9CC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D8DD95-F150-16A2-A700-AE8193571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Title of the Chart should be the title of the Slide. </a:t>
            </a:r>
          </a:p>
          <a:p>
            <a:endParaRPr lang="en-US"/>
          </a:p>
          <a:p>
            <a:r>
              <a:rPr lang="en-US" b="1"/>
              <a:t>Please install the font, Poppins: </a:t>
            </a:r>
          </a:p>
          <a:p>
            <a:r>
              <a:rPr lang="en-US"/>
              <a:t>https://</a:t>
            </a:r>
            <a:r>
              <a:rPr lang="en-US" err="1"/>
              <a:t>fonts.google.com</a:t>
            </a:r>
            <a:r>
              <a:rPr lang="en-US"/>
              <a:t>/specimen/Poppins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1281-0B15-D51E-DF20-EA6523B83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76ED1-4BF7-C04C-9FF1-43DCCAD63D15}"/>
              </a:ext>
            </a:extLst>
          </p:cNvPr>
          <p:cNvCxnSpPr>
            <a:cxnSpLocks/>
          </p:cNvCxnSpPr>
          <p:nvPr userDrawn="1"/>
        </p:nvCxnSpPr>
        <p:spPr>
          <a:xfrm>
            <a:off x="15608741" y="805291"/>
            <a:ext cx="0" cy="1464383"/>
          </a:xfrm>
          <a:prstGeom prst="line">
            <a:avLst/>
          </a:prstGeom>
          <a:ln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A8BB73-B7B8-C34C-8267-6E4BF2CCCD80}"/>
              </a:ext>
            </a:extLst>
          </p:cNvPr>
          <p:cNvSpPr/>
          <p:nvPr userDrawn="1"/>
        </p:nvSpPr>
        <p:spPr>
          <a:xfrm>
            <a:off x="-2" y="0"/>
            <a:ext cx="1191987" cy="10287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228F9F-D55B-034A-BFC1-4127E61A99BC}"/>
              </a:ext>
            </a:extLst>
          </p:cNvPr>
          <p:cNvSpPr/>
          <p:nvPr userDrawn="1"/>
        </p:nvSpPr>
        <p:spPr>
          <a:xfrm>
            <a:off x="1191986" y="0"/>
            <a:ext cx="783119" cy="10287000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" name="Picture 4" descr="A picture containing text, sign, gambling house, room&#10;&#10;Description automatically generated">
            <a:extLst>
              <a:ext uri="{FF2B5EF4-FFF2-40B4-BE49-F238E27FC236}">
                <a16:creationId xmlns:a16="http://schemas.microsoft.com/office/drawing/2014/main" id="{39A2C343-6F3C-1B08-63A5-0B2063363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9601" y="805290"/>
            <a:ext cx="1576032" cy="1577340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E3E5BE4F-E756-E689-2730-FD96D89E0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21850" y="802469"/>
            <a:ext cx="1545666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DE33C-E98D-2345-AD12-B13BEDB2705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55C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4824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www.santacruzhealth.org/Portals/7/Pdfs/PublicHealth/CommunityHealthEducation/Community%20Traffic%20Safety%20Coalition/TheImpactofTrafficViolenceSpanish.pdf?ver=Hd287EEJti8eexJyR8qyow%3d%3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acruzhealth.org/Portals/7/Pdfs/PublicHealth/CommunityHealthEducation/Community%20Traffic%20Safety%20Coalition/TheImpactofTrafficViolenceEnglish.pdf?ver=Hd287EEJti8eexJyR8qyow%3d%3d" TargetMode="External"/><Relationship Id="rId5" Type="http://schemas.openxmlformats.org/officeDocument/2006/relationships/hyperlink" Target="https://www.santacruzhealth.org/Portals/7/Pdfs/PublicHealth/CommunityHealthEducation/Community%20Traffic%20Safety%20Coalition/2014-2023CrashReport.pdf?ver=3_SsQniR81awNGQdHkJomA%3d%3d" TargetMode="Externa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s.ca.gov/media-and-research/crash-ranking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ensus.gov/" TargetMode="External"/><Relationship Id="rId5" Type="http://schemas.openxmlformats.org/officeDocument/2006/relationships/hyperlink" Target="https://www.census.gov/programs-surveys/acs" TargetMode="External"/><Relationship Id="rId4" Type="http://schemas.openxmlformats.org/officeDocument/2006/relationships/hyperlink" Target="https://tims.berkeley.edu/tools/query/summary.ph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antacruz.bcycle.com/nav/safe-biking-practices" TargetMode="External"/><Relationship Id="rId3" Type="http://schemas.openxmlformats.org/officeDocument/2006/relationships/hyperlink" Target="https://gosantacruzcounty.org/" TargetMode="External"/><Relationship Id="rId7" Type="http://schemas.openxmlformats.org/officeDocument/2006/relationships/hyperlink" Target="https://www.familiesforsafestreets.org/national-resource-gu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safelyca.org/" TargetMode="External"/><Relationship Id="rId5" Type="http://schemas.openxmlformats.org/officeDocument/2006/relationships/hyperlink" Target="https://letsmodo.org/" TargetMode="External"/><Relationship Id="rId4" Type="http://schemas.openxmlformats.org/officeDocument/2006/relationships/hyperlink" Target="https://www.santacruzhealth.org/HSAHome/HSADivisions/PublicHealth/CommunityHealthEducation/CommunityTrafficSafetyCoalition/Projects/BikeTrafficSchool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tsc@santacruzcounty.u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://www.facebook.com/sctrafficsafety" TargetMode="External"/><Relationship Id="rId4" Type="http://schemas.openxmlformats.org/officeDocument/2006/relationships/hyperlink" Target="http://www.sctrafficsafet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1830869" cy="10287000"/>
            <a:chOff x="0" y="0"/>
            <a:chExt cx="2441158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589316" cy="13716000"/>
              <a:chOff x="0" y="0"/>
              <a:chExt cx="1589316" cy="13716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89278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589278" h="13716000">
                    <a:moveTo>
                      <a:pt x="0" y="0"/>
                    </a:moveTo>
                    <a:lnTo>
                      <a:pt x="1589278" y="0"/>
                    </a:lnTo>
                    <a:lnTo>
                      <a:pt x="1589278" y="13716000"/>
                    </a:lnTo>
                    <a:lnTo>
                      <a:pt x="0" y="13716000"/>
                    </a:lnTo>
                    <a:close/>
                  </a:path>
                </a:pathLst>
              </a:custGeom>
              <a:solidFill>
                <a:srgbClr val="1C4E6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397000" y="0"/>
              <a:ext cx="1044158" cy="13716000"/>
              <a:chOff x="0" y="0"/>
              <a:chExt cx="1044158" cy="13716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44194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044194" h="13716000">
                    <a:moveTo>
                      <a:pt x="0" y="0"/>
                    </a:moveTo>
                    <a:lnTo>
                      <a:pt x="1044194" y="0"/>
                    </a:lnTo>
                    <a:lnTo>
                      <a:pt x="1044194" y="13716000"/>
                    </a:lnTo>
                    <a:lnTo>
                      <a:pt x="0" y="13716000"/>
                    </a:lnTo>
                    <a:close/>
                  </a:path>
                </a:pathLst>
              </a:custGeom>
              <a:solidFill>
                <a:srgbClr val="04994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3864464" y="805290"/>
            <a:ext cx="3285181" cy="1577340"/>
            <a:chOff x="0" y="0"/>
            <a:chExt cx="4380241" cy="2103120"/>
          </a:xfrm>
        </p:grpSpPr>
        <p:sp>
          <p:nvSpPr>
            <p:cNvPr id="8" name="Freeform 8" descr="A picture containing text, sign, gambling house, room  Description automatically generated"/>
            <p:cNvSpPr/>
            <p:nvPr/>
          </p:nvSpPr>
          <p:spPr>
            <a:xfrm>
              <a:off x="0" y="0"/>
              <a:ext cx="2101376" cy="2103120"/>
            </a:xfrm>
            <a:custGeom>
              <a:avLst/>
              <a:gdLst/>
              <a:ahLst/>
              <a:cxnLst/>
              <a:rect l="l" t="t" r="r" b="b"/>
              <a:pathLst>
                <a:path w="2101376" h="2103120">
                  <a:moveTo>
                    <a:pt x="0" y="0"/>
                  </a:moveTo>
                  <a:lnTo>
                    <a:pt x="2101376" y="0"/>
                  </a:lnTo>
                  <a:lnTo>
                    <a:pt x="2101376" y="2103120"/>
                  </a:lnTo>
                  <a:lnTo>
                    <a:pt x="0" y="2103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19352" y="0"/>
              <a:ext cx="2060889" cy="2103120"/>
            </a:xfrm>
            <a:custGeom>
              <a:avLst/>
              <a:gdLst/>
              <a:ahLst/>
              <a:cxnLst/>
              <a:rect l="l" t="t" r="r" b="b"/>
              <a:pathLst>
                <a:path w="2060889" h="2103120">
                  <a:moveTo>
                    <a:pt x="0" y="0"/>
                  </a:moveTo>
                  <a:lnTo>
                    <a:pt x="2060889" y="0"/>
                  </a:lnTo>
                  <a:lnTo>
                    <a:pt x="2060889" y="2103120"/>
                  </a:lnTo>
                  <a:lnTo>
                    <a:pt x="0" y="2103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B17B64-2A32-5CE3-C466-2EE7DE7D52B0}"/>
              </a:ext>
            </a:extLst>
          </p:cNvPr>
          <p:cNvSpPr txBox="1"/>
          <p:nvPr/>
        </p:nvSpPr>
        <p:spPr>
          <a:xfrm>
            <a:off x="4005535" y="3580326"/>
            <a:ext cx="123712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FB0"/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2400" dirty="0">
                <a:solidFill>
                  <a:srgbClr val="007FB0"/>
                </a:solidFill>
                <a:latin typeface="Poppins SemiBold" pitchFamily="2" charset="77"/>
                <a:cs typeface="Poppins SemiBold" pitchFamily="2" charset="77"/>
              </a:rPr>
              <a:t>Public Health Division</a:t>
            </a: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sz="4800" b="1" dirty="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Community Traffic Safety Coalition </a:t>
            </a:r>
          </a:p>
          <a:p>
            <a:r>
              <a:rPr lang="en-US" sz="4800" b="1" dirty="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2014-2023 Crash Report</a:t>
            </a:r>
          </a:p>
          <a:p>
            <a:endParaRPr lang="en-US" sz="4800" dirty="0">
              <a:latin typeface="Poppins" pitchFamily="2" charset="77"/>
              <a:cs typeface="Poppins" pitchFamily="2" charset="77"/>
            </a:endParaRPr>
          </a:p>
          <a:p>
            <a:endParaRPr lang="en-US" sz="1600" b="1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sz="1600" b="1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sz="1600" b="1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Kelly Curlett, MPH </a:t>
            </a:r>
          </a:p>
          <a:p>
            <a:r>
              <a:rPr lang="en-US" dirty="0">
                <a:latin typeface="Poppins" pitchFamily="2" charset="77"/>
                <a:cs typeface="Poppins" pitchFamily="2" charset="77"/>
              </a:rPr>
              <a:t>Safe and Active Transportation Health Educator</a:t>
            </a: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dirty="0">
                <a:latin typeface="Poppins" pitchFamily="2" charset="77"/>
                <a:cs typeface="Poppins" pitchFamily="2" charset="77"/>
              </a:rPr>
              <a:t>							       		</a:t>
            </a:r>
          </a:p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									  </a:t>
            </a: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August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D5ACC-BEAB-317D-BFD6-9670EB7F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26891C-8E16-496F-EEDE-6F68DD4E98DD}"/>
              </a:ext>
            </a:extLst>
          </p:cNvPr>
          <p:cNvSpPr/>
          <p:nvPr/>
        </p:nvSpPr>
        <p:spPr>
          <a:xfrm>
            <a:off x="11087235" y="3337185"/>
            <a:ext cx="4905039" cy="219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A9767-C3C5-FF0A-8144-4B603267E5D9}"/>
              </a:ext>
            </a:extLst>
          </p:cNvPr>
          <p:cNvSpPr/>
          <p:nvPr/>
        </p:nvSpPr>
        <p:spPr>
          <a:xfrm rot="5400000">
            <a:off x="8046720" y="-8046720"/>
            <a:ext cx="2194560" cy="1828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7B1E6-E721-3970-4FDB-D47E52D80B2D}"/>
              </a:ext>
            </a:extLst>
          </p:cNvPr>
          <p:cNvSpPr txBox="1"/>
          <p:nvPr/>
        </p:nvSpPr>
        <p:spPr>
          <a:xfrm>
            <a:off x="4883630" y="522005"/>
            <a:ext cx="914184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Bicycle Crashes </a:t>
            </a:r>
          </a:p>
          <a:p>
            <a:pPr algn="ctr"/>
            <a:endParaRPr lang="en-US" sz="27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36AD8-673D-8F59-A364-BD3CD266CCE5}"/>
              </a:ext>
            </a:extLst>
          </p:cNvPr>
          <p:cNvSpPr txBox="1"/>
          <p:nvPr/>
        </p:nvSpPr>
        <p:spPr>
          <a:xfrm>
            <a:off x="11614784" y="4097122"/>
            <a:ext cx="5833395" cy="1134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>
                <a:latin typeface="Poppins"/>
                <a:cs typeface="Poppins"/>
              </a:rPr>
              <a:t>Killed: 12</a:t>
            </a:r>
          </a:p>
          <a:p>
            <a:pPr>
              <a:lnSpc>
                <a:spcPct val="130000"/>
              </a:lnSpc>
            </a:pPr>
            <a:r>
              <a:rPr lang="en-US" sz="2700">
                <a:latin typeface="Poppins"/>
                <a:cs typeface="Poppins"/>
              </a:rPr>
              <a:t>Seriously Injured: 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21BE1-A609-1ABE-313E-B62B9746523B}"/>
              </a:ext>
            </a:extLst>
          </p:cNvPr>
          <p:cNvSpPr txBox="1"/>
          <p:nvPr/>
        </p:nvSpPr>
        <p:spPr>
          <a:xfrm>
            <a:off x="11087234" y="7005257"/>
            <a:ext cx="6736797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>
                <a:latin typeface="Poppins"/>
                <a:cs typeface="Poppins"/>
              </a:rPr>
              <a:t>Average Santa Cruz County bicyclist KSI crash rate was </a:t>
            </a:r>
            <a:r>
              <a:rPr lang="en-US" sz="2100" b="1">
                <a:latin typeface="Poppins"/>
                <a:cs typeface="Poppins"/>
              </a:rPr>
              <a:t>3X higher </a:t>
            </a:r>
            <a:r>
              <a:rPr lang="en-US" sz="2100">
                <a:latin typeface="Poppins"/>
                <a:cs typeface="Poppins"/>
              </a:rPr>
              <a:t>than the state bicyclist KSI crash rate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E1B9F-53B3-AB02-71CC-14D6ABEC30CA}"/>
              </a:ext>
            </a:extLst>
          </p:cNvPr>
          <p:cNvSpPr txBox="1"/>
          <p:nvPr/>
        </p:nvSpPr>
        <p:spPr>
          <a:xfrm>
            <a:off x="11614784" y="3496956"/>
            <a:ext cx="524442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latin typeface="Poppins"/>
                <a:cs typeface="Poppins"/>
              </a:rPr>
              <a:t>Totals:</a:t>
            </a:r>
          </a:p>
        </p:txBody>
      </p:sp>
      <p:pic>
        <p:nvPicPr>
          <p:cNvPr id="15" name="Picture 14" descr="Table&#10;&#10;AI-generated content may be incorrect.">
            <a:extLst>
              <a:ext uri="{FF2B5EF4-FFF2-40B4-BE49-F238E27FC236}">
                <a16:creationId xmlns:a16="http://schemas.microsoft.com/office/drawing/2014/main" id="{E04877D9-3138-1BC6-0026-692E6596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28" r="14271" b="45189"/>
          <a:stretch>
            <a:fillRect/>
          </a:stretch>
        </p:blipFill>
        <p:spPr>
          <a:xfrm>
            <a:off x="131779" y="2792764"/>
            <a:ext cx="10738232" cy="66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3E0C4-F9C1-C0BC-4B51-C49D573B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123354-ADB9-8863-8DFE-AA4B9A78EF17}"/>
              </a:ext>
            </a:extLst>
          </p:cNvPr>
          <p:cNvSpPr/>
          <p:nvPr/>
        </p:nvSpPr>
        <p:spPr>
          <a:xfrm>
            <a:off x="12134850" y="3714750"/>
            <a:ext cx="440055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598697-D7BE-0D9E-4F5A-4A99DDA11155}"/>
              </a:ext>
            </a:extLst>
          </p:cNvPr>
          <p:cNvSpPr/>
          <p:nvPr/>
        </p:nvSpPr>
        <p:spPr>
          <a:xfrm rot="5400000">
            <a:off x="8046720" y="-8056901"/>
            <a:ext cx="2194560" cy="1828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938A5-EF95-2D5F-6995-81C62833E34B}"/>
              </a:ext>
            </a:extLst>
          </p:cNvPr>
          <p:cNvSpPr txBox="1"/>
          <p:nvPr/>
        </p:nvSpPr>
        <p:spPr>
          <a:xfrm>
            <a:off x="4573079" y="646892"/>
            <a:ext cx="914184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Pedestrian Crashes</a:t>
            </a:r>
          </a:p>
          <a:p>
            <a:pPr algn="ctr"/>
            <a:endParaRPr lang="en-US" sz="27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E817EC1D-F535-9248-3AE4-E1E7DC34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98" r="13819" b="43856"/>
          <a:stretch>
            <a:fillRect/>
          </a:stretch>
        </p:blipFill>
        <p:spPr>
          <a:xfrm>
            <a:off x="189690" y="2488951"/>
            <a:ext cx="11736921" cy="692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2202E-067C-87FD-D6DE-7C396BC9FDE8}"/>
              </a:ext>
            </a:extLst>
          </p:cNvPr>
          <p:cNvSpPr txBox="1"/>
          <p:nvPr/>
        </p:nvSpPr>
        <p:spPr>
          <a:xfrm>
            <a:off x="12224709" y="4376812"/>
            <a:ext cx="3807843" cy="1134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>
                <a:latin typeface="Poppins"/>
                <a:cs typeface="Poppins"/>
              </a:rPr>
              <a:t>Killed: 65</a:t>
            </a:r>
          </a:p>
          <a:p>
            <a:pPr>
              <a:lnSpc>
                <a:spcPct val="130000"/>
              </a:lnSpc>
            </a:pPr>
            <a:r>
              <a:rPr lang="en-US" sz="2700">
                <a:latin typeface="Poppins"/>
                <a:cs typeface="Poppins"/>
              </a:rPr>
              <a:t>Seriously Injured: 188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0F963-2FF3-AD6E-8749-EB0185A9C8BD}"/>
              </a:ext>
            </a:extLst>
          </p:cNvPr>
          <p:cNvSpPr txBox="1"/>
          <p:nvPr/>
        </p:nvSpPr>
        <p:spPr>
          <a:xfrm>
            <a:off x="11926611" y="6949104"/>
            <a:ext cx="4882785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>
                <a:latin typeface="Poppins"/>
                <a:cs typeface="Poppins"/>
              </a:rPr>
              <a:t>Higher rates compared to the state for most years, with greatest difference in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E9E3E-729E-14DD-563A-4A029E3AFB23}"/>
              </a:ext>
            </a:extLst>
          </p:cNvPr>
          <p:cNvSpPr txBox="1"/>
          <p:nvPr/>
        </p:nvSpPr>
        <p:spPr>
          <a:xfrm>
            <a:off x="12227116" y="3813121"/>
            <a:ext cx="524442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latin typeface="Poppins"/>
                <a:cs typeface="Poppins"/>
              </a:rPr>
              <a:t>Totals:</a:t>
            </a:r>
          </a:p>
        </p:txBody>
      </p:sp>
    </p:spTree>
    <p:extLst>
      <p:ext uri="{BB962C8B-B14F-4D97-AF65-F5344CB8AC3E}">
        <p14:creationId xmlns:p14="http://schemas.microsoft.com/office/powerpoint/2010/main" val="333929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5FA98-2379-CCAF-448C-81DFE0E4E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C89CA-BC37-F22A-A432-2AC5A592C733}"/>
              </a:ext>
            </a:extLst>
          </p:cNvPr>
          <p:cNvSpPr/>
          <p:nvPr/>
        </p:nvSpPr>
        <p:spPr>
          <a:xfrm>
            <a:off x="-2" y="0"/>
            <a:ext cx="1191987" cy="10287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569A4D-B83A-8062-0B72-52DD956A285B}"/>
              </a:ext>
            </a:extLst>
          </p:cNvPr>
          <p:cNvSpPr/>
          <p:nvPr/>
        </p:nvSpPr>
        <p:spPr>
          <a:xfrm>
            <a:off x="948146" y="0"/>
            <a:ext cx="1026959" cy="10287000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60DA2-977B-D2EF-98C2-99770BD720DB}"/>
              </a:ext>
            </a:extLst>
          </p:cNvPr>
          <p:cNvSpPr txBox="1"/>
          <p:nvPr/>
        </p:nvSpPr>
        <p:spPr>
          <a:xfrm>
            <a:off x="3856007" y="3228239"/>
            <a:ext cx="138195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700" dirty="0"/>
          </a:p>
          <a:p>
            <a:pPr lvl="0"/>
            <a:endParaRPr lang="en-US" sz="2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en-US" sz="2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en-US" sz="2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</a:p>
        </p:txBody>
      </p:sp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86D59B0D-F3AA-5923-000C-71E91FF5E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49" y="932795"/>
            <a:ext cx="6225659" cy="8017041"/>
          </a:xfrm>
          <a:prstGeom prst="rect">
            <a:avLst/>
          </a:prstGeom>
        </p:spPr>
      </p:pic>
      <p:pic>
        <p:nvPicPr>
          <p:cNvPr id="7" name="Picture 6" descr="Diagram, text&#10;&#10;AI-generated content may be incorrect.">
            <a:extLst>
              <a:ext uri="{FF2B5EF4-FFF2-40B4-BE49-F238E27FC236}">
                <a16:creationId xmlns:a16="http://schemas.microsoft.com/office/drawing/2014/main" id="{05D01F06-542D-462B-B914-BD533EDD1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28" y="901519"/>
            <a:ext cx="6225659" cy="8079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4F390-3B12-09D7-C15C-158AE312EB22}"/>
              </a:ext>
            </a:extLst>
          </p:cNvPr>
          <p:cNvSpPr txBox="1"/>
          <p:nvPr/>
        </p:nvSpPr>
        <p:spPr>
          <a:xfrm>
            <a:off x="5045268" y="9354205"/>
            <a:ext cx="291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2014-2023 Crash Report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4A100-597C-EF20-7FBD-D2D7644DDAD6}"/>
              </a:ext>
            </a:extLst>
          </p:cNvPr>
          <p:cNvSpPr txBox="1"/>
          <p:nvPr/>
        </p:nvSpPr>
        <p:spPr>
          <a:xfrm>
            <a:off x="10332514" y="9215705"/>
            <a:ext cx="668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Impact of Traffic Violence on Santa Cruz County (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English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Spanish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5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54583-951C-9C83-50E4-284CD976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9333A0-401E-96E7-6297-AA68E93EBA23}"/>
              </a:ext>
            </a:extLst>
          </p:cNvPr>
          <p:cNvSpPr/>
          <p:nvPr/>
        </p:nvSpPr>
        <p:spPr>
          <a:xfrm>
            <a:off x="-2" y="0"/>
            <a:ext cx="1191987" cy="10287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0AE9E-BCCB-328A-E8C6-9C9B93A1B365}"/>
              </a:ext>
            </a:extLst>
          </p:cNvPr>
          <p:cNvSpPr/>
          <p:nvPr/>
        </p:nvSpPr>
        <p:spPr>
          <a:xfrm>
            <a:off x="1054826" y="0"/>
            <a:ext cx="920279" cy="10287000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37FA2-9F7D-CA32-9688-F6E299BEF62F}"/>
              </a:ext>
            </a:extLst>
          </p:cNvPr>
          <p:cNvSpPr txBox="1"/>
          <p:nvPr/>
        </p:nvSpPr>
        <p:spPr>
          <a:xfrm>
            <a:off x="3001993" y="957533"/>
            <a:ext cx="1273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E4376-386C-CFF6-A1D8-6B312E8DDC3A}"/>
              </a:ext>
            </a:extLst>
          </p:cNvPr>
          <p:cNvSpPr txBox="1"/>
          <p:nvPr/>
        </p:nvSpPr>
        <p:spPr>
          <a:xfrm>
            <a:off x="3056525" y="2484408"/>
            <a:ext cx="1403949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California Office of Traffic Safety</a:t>
            </a: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https://www.ots.ca.gov/media-and-research/crash-rankings/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Transportation Information Mapping System </a:t>
            </a: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https://tims.berkeley.edu/tools/query/summary.php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United States Census Bureau, American Community Survey Reports (2018-2021)</a:t>
            </a: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https://www.census.gov/programs-surveys/acs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United States Census Bureau</a:t>
            </a: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census.gov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700"/>
          </a:p>
          <a:p>
            <a:endParaRPr lang="en-US" sz="2700"/>
          </a:p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5811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0811C-97E8-0756-C5FE-A564F171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98570F-C327-1916-33E6-EA9E01FCB411}"/>
              </a:ext>
            </a:extLst>
          </p:cNvPr>
          <p:cNvSpPr/>
          <p:nvPr/>
        </p:nvSpPr>
        <p:spPr>
          <a:xfrm>
            <a:off x="-2" y="0"/>
            <a:ext cx="1191987" cy="10287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4840C9-E4D2-5014-2975-F8E86010DDB4}"/>
              </a:ext>
            </a:extLst>
          </p:cNvPr>
          <p:cNvSpPr/>
          <p:nvPr/>
        </p:nvSpPr>
        <p:spPr>
          <a:xfrm>
            <a:off x="1161506" y="0"/>
            <a:ext cx="813599" cy="10287000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02E3A-5B05-8D6F-ED12-807AE8E19AB5}"/>
              </a:ext>
            </a:extLst>
          </p:cNvPr>
          <p:cNvSpPr txBox="1"/>
          <p:nvPr/>
        </p:nvSpPr>
        <p:spPr>
          <a:xfrm>
            <a:off x="3149836" y="650986"/>
            <a:ext cx="1273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Community Resources: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99357-1507-3950-2704-4CD133309C56}"/>
              </a:ext>
            </a:extLst>
          </p:cNvPr>
          <p:cNvSpPr txBox="1"/>
          <p:nvPr/>
        </p:nvSpPr>
        <p:spPr>
          <a:xfrm>
            <a:off x="3167092" y="2967301"/>
            <a:ext cx="13783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Commuter traffic education and workshops: </a:t>
            </a:r>
            <a:r>
              <a:rPr lang="en-US" sz="240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gosantacruzcounty.org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8C757-4C96-ADE1-B106-6B47E84F5294}"/>
              </a:ext>
            </a:extLst>
          </p:cNvPr>
          <p:cNvSpPr txBox="1"/>
          <p:nvPr/>
        </p:nvSpPr>
        <p:spPr>
          <a:xfrm>
            <a:off x="3167091" y="4733564"/>
            <a:ext cx="1328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Santa Cruz County’s Bicycle Traffic School program: </a:t>
            </a:r>
            <a:r>
              <a:rPr lang="en-US" sz="240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sctrafficsafety.org</a:t>
            </a:r>
            <a:endParaRPr lang="en-US" sz="240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0C41AD-5B41-3DBA-1BEE-76EC7417FB47}"/>
              </a:ext>
            </a:extLst>
          </p:cNvPr>
          <p:cNvSpPr txBox="1"/>
          <p:nvPr/>
        </p:nvSpPr>
        <p:spPr>
          <a:xfrm>
            <a:off x="3149836" y="3822763"/>
            <a:ext cx="12134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Active transportation programs and safety resources: </a:t>
            </a:r>
            <a:r>
              <a:rPr lang="en-US" sz="240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letsmodo.org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3192-490B-4466-CEE5-5CE3B37FDC44}"/>
              </a:ext>
            </a:extLst>
          </p:cNvPr>
          <p:cNvSpPr txBox="1"/>
          <p:nvPr/>
        </p:nvSpPr>
        <p:spPr>
          <a:xfrm>
            <a:off x="3167091" y="2133047"/>
            <a:ext cx="123573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OTS “Go Safely, California” educational program: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gosafelyca.org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D208B-6055-9D2E-01CF-28794B69E75D}"/>
              </a:ext>
            </a:extLst>
          </p:cNvPr>
          <p:cNvSpPr txBox="1"/>
          <p:nvPr/>
        </p:nvSpPr>
        <p:spPr>
          <a:xfrm>
            <a:off x="3167091" y="5662351"/>
            <a:ext cx="1359954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Grief and trauma resources: </a:t>
            </a: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familiesforsafestreets.org/national-resource-guide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3775B-8C37-36A3-7EE5-4AC8EAAA1172}"/>
              </a:ext>
            </a:extLst>
          </p:cNvPr>
          <p:cNvSpPr txBox="1"/>
          <p:nvPr/>
        </p:nvSpPr>
        <p:spPr>
          <a:xfrm>
            <a:off x="3167091" y="6637304"/>
            <a:ext cx="1239012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Poppins"/>
              </a:rPr>
              <a:t> E-bike Safety Handouts: </a:t>
            </a:r>
            <a:r>
              <a:rPr lang="en-US" sz="2400" dirty="0">
                <a:latin typeface="Poppins"/>
                <a:ea typeface="+mn-lt"/>
                <a:cs typeface="+mn-lt"/>
                <a:hlinkClick r:id="rId8"/>
              </a:rPr>
              <a:t>santacruz.bcycle.com/nav/safe-biking-practices</a:t>
            </a:r>
            <a:endParaRPr lang="en-US" sz="2400" dirty="0">
              <a:latin typeface="Poppins"/>
              <a:ea typeface="+mn-lt"/>
              <a:cs typeface="+mn-lt"/>
            </a:endParaRPr>
          </a:p>
          <a:p>
            <a:endParaRPr lang="en-US" dirty="0">
              <a:latin typeface="Poppins"/>
              <a:ea typeface="Calibri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29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AE6D03-C78A-7B8E-0157-9B3445A95392}"/>
              </a:ext>
            </a:extLst>
          </p:cNvPr>
          <p:cNvSpPr txBox="1"/>
          <p:nvPr/>
        </p:nvSpPr>
        <p:spPr>
          <a:xfrm>
            <a:off x="4182258" y="3845895"/>
            <a:ext cx="101033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7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Email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ctsc@santacruzcounty.us</a:t>
            </a:r>
            <a:endParaRPr lang="en-US" sz="3200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r>
              <a:rPr lang="en-US" sz="32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Phone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831-454-7551</a:t>
            </a:r>
          </a:p>
          <a:p>
            <a:pPr lvl="1"/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Website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sctrafficsafety.org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1"/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Facebook and Instagram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sz="3200" dirty="0" err="1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sctrafficsafety</a:t>
            </a:r>
            <a:r>
              <a:rPr lang="en-US" sz="32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BED11AD-D5F6-4F49-5D81-7EAEB5E4ED6C}"/>
              </a:ext>
            </a:extLst>
          </p:cNvPr>
          <p:cNvGrpSpPr/>
          <p:nvPr/>
        </p:nvGrpSpPr>
        <p:grpSpPr>
          <a:xfrm>
            <a:off x="6893119" y="6788591"/>
            <a:ext cx="4019720" cy="1752004"/>
            <a:chOff x="0" y="0"/>
            <a:chExt cx="6242191" cy="2721732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3B15A20E-7C5A-0121-C12A-5F6FF63A69DD}"/>
                </a:ext>
              </a:extLst>
            </p:cNvPr>
            <p:cNvSpPr/>
            <p:nvPr/>
          </p:nvSpPr>
          <p:spPr>
            <a:xfrm rot="5377784">
              <a:off x="2106112" y="1485297"/>
              <a:ext cx="1965251" cy="0"/>
            </a:xfrm>
            <a:prstGeom prst="line">
              <a:avLst/>
            </a:prstGeom>
            <a:ln w="127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 descr="A logo of a health services agency  Description automatically generated">
              <a:extLst>
                <a:ext uri="{FF2B5EF4-FFF2-40B4-BE49-F238E27FC236}">
                  <a16:creationId xmlns:a16="http://schemas.microsoft.com/office/drawing/2014/main" id="{5603729A-6A18-2254-BBC5-5072139B9511}"/>
                </a:ext>
              </a:extLst>
            </p:cNvPr>
            <p:cNvSpPr/>
            <p:nvPr/>
          </p:nvSpPr>
          <p:spPr>
            <a:xfrm>
              <a:off x="3522715" y="0"/>
              <a:ext cx="2719476" cy="2721732"/>
            </a:xfrm>
            <a:custGeom>
              <a:avLst/>
              <a:gdLst/>
              <a:ahLst/>
              <a:cxnLst/>
              <a:rect l="l" t="t" r="r" b="b"/>
              <a:pathLst>
                <a:path w="2719476" h="2721732">
                  <a:moveTo>
                    <a:pt x="0" y="0"/>
                  </a:moveTo>
                  <a:lnTo>
                    <a:pt x="2719476" y="0"/>
                  </a:lnTo>
                  <a:lnTo>
                    <a:pt x="2719476" y="2721732"/>
                  </a:lnTo>
                  <a:lnTo>
                    <a:pt x="0" y="2721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F32487B-F74E-83A7-F00C-9C275FE4669E}"/>
                </a:ext>
              </a:extLst>
            </p:cNvPr>
            <p:cNvSpPr/>
            <p:nvPr/>
          </p:nvSpPr>
          <p:spPr>
            <a:xfrm>
              <a:off x="0" y="0"/>
              <a:ext cx="2656937" cy="2711383"/>
            </a:xfrm>
            <a:custGeom>
              <a:avLst/>
              <a:gdLst/>
              <a:ahLst/>
              <a:cxnLst/>
              <a:rect l="l" t="t" r="r" b="b"/>
              <a:pathLst>
                <a:path w="2656937" h="2711383">
                  <a:moveTo>
                    <a:pt x="0" y="0"/>
                  </a:moveTo>
                  <a:lnTo>
                    <a:pt x="2656937" y="0"/>
                  </a:lnTo>
                  <a:lnTo>
                    <a:pt x="2656937" y="2711383"/>
                  </a:lnTo>
                  <a:lnTo>
                    <a:pt x="0" y="2711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64F6BD-1249-015A-FBBB-2805D07893E2}"/>
              </a:ext>
            </a:extLst>
          </p:cNvPr>
          <p:cNvSpPr txBox="1"/>
          <p:nvPr/>
        </p:nvSpPr>
        <p:spPr>
          <a:xfrm>
            <a:off x="4314230" y="1352957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1C4E69"/>
                </a:solidFill>
                <a:latin typeface="Poppins" pitchFamily="2" charset="77"/>
                <a:cs typeface="Poppins" pitchFamily="2" charset="77"/>
              </a:rPr>
              <a:t>Questions?</a:t>
            </a:r>
          </a:p>
          <a:p>
            <a:pPr algn="ctr"/>
            <a:r>
              <a:rPr lang="en-US" sz="3600" dirty="0">
                <a:solidFill>
                  <a:srgbClr val="1C4E69"/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171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581BC-5B4B-D545-B39D-1D71B745B451}"/>
              </a:ext>
            </a:extLst>
          </p:cNvPr>
          <p:cNvSpPr/>
          <p:nvPr/>
        </p:nvSpPr>
        <p:spPr>
          <a:xfrm rot="5400000">
            <a:off x="8046720" y="-8046720"/>
            <a:ext cx="2194560" cy="1828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22D07-90E0-3266-1F57-7720B053EAD0}"/>
              </a:ext>
            </a:extLst>
          </p:cNvPr>
          <p:cNvSpPr txBox="1"/>
          <p:nvPr/>
        </p:nvSpPr>
        <p:spPr>
          <a:xfrm>
            <a:off x="3719064" y="723764"/>
            <a:ext cx="13425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Community Traffic Safety Coalition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FE021-004E-16F7-73FE-EFBE768B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00" y="3061144"/>
            <a:ext cx="8184590" cy="5029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8B5D4A-0E89-6789-62A1-038BC974C530}"/>
              </a:ext>
            </a:extLst>
          </p:cNvPr>
          <p:cNvSpPr txBox="1"/>
          <p:nvPr/>
        </p:nvSpPr>
        <p:spPr>
          <a:xfrm>
            <a:off x="9515634" y="3945113"/>
            <a:ext cx="914184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Poppins" panose="00000500000000000000" pitchFamily="2" charset="0"/>
                <a:cs typeface="Poppins" panose="00000500000000000000" pitchFamily="2" charset="0"/>
              </a:rPr>
              <a:t>Vision</a:t>
            </a:r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: Safe, accessible, and </a:t>
            </a:r>
          </a:p>
          <a:p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equitable transportation for all.</a:t>
            </a:r>
          </a:p>
          <a:p>
            <a:endParaRPr lang="en-US" sz="2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C5200-79D7-7A31-3E68-BC2E745B07A3}"/>
              </a:ext>
            </a:extLst>
          </p:cNvPr>
          <p:cNvSpPr txBox="1"/>
          <p:nvPr/>
        </p:nvSpPr>
        <p:spPr>
          <a:xfrm>
            <a:off x="9515634" y="5402135"/>
            <a:ext cx="94394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Poppins" panose="00000500000000000000" pitchFamily="2" charset="0"/>
                <a:cs typeface="Poppins" panose="00000500000000000000" pitchFamily="2" charset="0"/>
              </a:rPr>
              <a:t>Mission</a:t>
            </a:r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: Prevent traffic-related injuries </a:t>
            </a:r>
          </a:p>
          <a:p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and fatalities for all road users in Santa </a:t>
            </a:r>
          </a:p>
          <a:p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Cruz County, with a focus on people</a:t>
            </a:r>
          </a:p>
          <a:p>
            <a:r>
              <a:rPr lang="en-US" sz="2700" dirty="0">
                <a:latin typeface="Poppins" panose="00000500000000000000" pitchFamily="2" charset="0"/>
                <a:cs typeface="Poppins" panose="00000500000000000000" pitchFamily="2" charset="0"/>
              </a:rPr>
              <a:t>bicycling and walking.</a:t>
            </a:r>
          </a:p>
        </p:txBody>
      </p:sp>
    </p:spTree>
    <p:extLst>
      <p:ext uri="{BB962C8B-B14F-4D97-AF65-F5344CB8AC3E}">
        <p14:creationId xmlns:p14="http://schemas.microsoft.com/office/powerpoint/2010/main" val="42028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74B33-E8E1-61CF-88FF-67B52B45C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246A8D-F347-3F8E-88E7-5EBB8FC3115C}"/>
              </a:ext>
            </a:extLst>
          </p:cNvPr>
          <p:cNvSpPr/>
          <p:nvPr/>
        </p:nvSpPr>
        <p:spPr>
          <a:xfrm rot="5400000">
            <a:off x="8046720" y="-8046720"/>
            <a:ext cx="2194560" cy="1828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59164-E1CB-EFC6-57E6-4FA1D7BEA085}"/>
              </a:ext>
            </a:extLst>
          </p:cNvPr>
          <p:cNvSpPr txBox="1"/>
          <p:nvPr/>
        </p:nvSpPr>
        <p:spPr>
          <a:xfrm>
            <a:off x="2774470" y="603379"/>
            <a:ext cx="1371492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Vision Zero &amp; The Safe System Approach</a:t>
            </a:r>
          </a:p>
          <a:p>
            <a:pPr algn="ctr"/>
            <a:endParaRPr lang="en-US" sz="27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1C477-1F70-D0F7-1B0D-E9C44237F21A}"/>
              </a:ext>
            </a:extLst>
          </p:cNvPr>
          <p:cNvSpPr txBox="1"/>
          <p:nvPr/>
        </p:nvSpPr>
        <p:spPr>
          <a:xfrm>
            <a:off x="8385272" y="2838044"/>
            <a:ext cx="9141843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700">
                <a:latin typeface="Poppins" panose="00000500000000000000" pitchFamily="2" charset="0"/>
                <a:cs typeface="Poppins" panose="00000500000000000000" pitchFamily="2" charset="0"/>
              </a:rPr>
              <a:t>International policy </a:t>
            </a:r>
            <a:r>
              <a:rPr lang="en-US" sz="270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that aims to eliminate all traffic fatalities and severe injuries while increasing safe, healthy, and equitable mobility for all.</a:t>
            </a:r>
          </a:p>
          <a:p>
            <a:r>
              <a:rPr lang="en-US" sz="270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700">
                <a:latin typeface="Poppins" panose="00000500000000000000" pitchFamily="2" charset="0"/>
                <a:cs typeface="Poppins" panose="00000500000000000000" pitchFamily="2" charset="0"/>
              </a:rPr>
              <a:t>Utilizes the Safe System Approach which evaluates our roadway safety from a systems-level perspective.</a:t>
            </a:r>
          </a:p>
          <a:p>
            <a:endParaRPr lang="en-US" sz="27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Vision Zero SF Coalition | Vision Zero SF">
            <a:extLst>
              <a:ext uri="{FF2B5EF4-FFF2-40B4-BE49-F238E27FC236}">
                <a16:creationId xmlns:a16="http://schemas.microsoft.com/office/drawing/2014/main" id="{85CD4D4D-9E88-13DA-619A-D05816F3E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t="631" r="15638"/>
          <a:stretch/>
        </p:blipFill>
        <p:spPr bwMode="auto">
          <a:xfrm>
            <a:off x="14189831" y="6675923"/>
            <a:ext cx="3337284" cy="3149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iagram&#10;&#10;AI-generated content may be incorrect.">
            <a:extLst>
              <a:ext uri="{FF2B5EF4-FFF2-40B4-BE49-F238E27FC236}">
                <a16:creationId xmlns:a16="http://schemas.microsoft.com/office/drawing/2014/main" id="{3C24F5E5-B745-98FD-BD5D-6DE1AFEB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68" y="2265115"/>
            <a:ext cx="7704305" cy="79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BA5C-BE84-636A-5A79-4844FA5D8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628930-0708-CE9A-60A0-EEB3DE5CAB24}"/>
              </a:ext>
            </a:extLst>
          </p:cNvPr>
          <p:cNvSpPr/>
          <p:nvPr/>
        </p:nvSpPr>
        <p:spPr>
          <a:xfrm rot="5400000">
            <a:off x="8046720" y="-8046720"/>
            <a:ext cx="2194560" cy="1828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0B2AD-FE7F-FEFE-A64F-73431F364483}"/>
              </a:ext>
            </a:extLst>
          </p:cNvPr>
          <p:cNvSpPr txBox="1"/>
          <p:nvPr/>
        </p:nvSpPr>
        <p:spPr>
          <a:xfrm>
            <a:off x="3990794" y="658698"/>
            <a:ext cx="10695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2014-2023 Crash Report: Purpose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DF5F1-D283-FB7A-F498-E34F715F51CE}"/>
              </a:ext>
            </a:extLst>
          </p:cNvPr>
          <p:cNvSpPr txBox="1"/>
          <p:nvPr/>
        </p:nvSpPr>
        <p:spPr>
          <a:xfrm>
            <a:off x="7390386" y="3407684"/>
            <a:ext cx="10465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Raise awareness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of fatal and serious injury crashes to prioritize traffic safety and reinforce the need for street design and policy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DAD30-4752-BE8A-4285-ED295DA47A15}"/>
              </a:ext>
            </a:extLst>
          </p:cNvPr>
          <p:cNvSpPr txBox="1"/>
          <p:nvPr/>
        </p:nvSpPr>
        <p:spPr>
          <a:xfrm>
            <a:off x="7408357" y="5475787"/>
            <a:ext cx="10625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Change the cultural perception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that traffic fatalities and serious injuries are random, inevitable “accidents” to preventable, avoidable “crashes” </a:t>
            </a:r>
          </a:p>
        </p:txBody>
      </p:sp>
      <p:pic>
        <p:nvPicPr>
          <p:cNvPr id="8" name="Picture 7" descr="Shape, arrow&#10;&#10;AI-generated content may be incorrect.">
            <a:extLst>
              <a:ext uri="{FF2B5EF4-FFF2-40B4-BE49-F238E27FC236}">
                <a16:creationId xmlns:a16="http://schemas.microsoft.com/office/drawing/2014/main" id="{70997D0D-1CE7-DC19-1014-6E9FC1BC3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165" y="7785214"/>
            <a:ext cx="8558213" cy="1843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F77774-B981-A635-6F71-C02AD0938432}"/>
              </a:ext>
            </a:extLst>
          </p:cNvPr>
          <p:cNvSpPr txBox="1"/>
          <p:nvPr/>
        </p:nvSpPr>
        <p:spPr>
          <a:xfrm>
            <a:off x="8538062" y="9449648"/>
            <a:ext cx="2950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unavoidable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56714-9C7C-76F2-CA56-38F84FD2C7C9}"/>
              </a:ext>
            </a:extLst>
          </p:cNvPr>
          <p:cNvSpPr txBox="1"/>
          <p:nvPr/>
        </p:nvSpPr>
        <p:spPr>
          <a:xfrm>
            <a:off x="14236462" y="9449648"/>
            <a:ext cx="3157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preventable</a:t>
            </a:r>
          </a:p>
        </p:txBody>
      </p:sp>
      <p:pic>
        <p:nvPicPr>
          <p:cNvPr id="3" name="Picture 2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26740419-B2CF-1A51-8F0E-ECB6E3DAA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5" y="2288810"/>
            <a:ext cx="6144516" cy="79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2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1CA479-B5E2-4A45-B141-CC9D13A93935}"/>
              </a:ext>
            </a:extLst>
          </p:cNvPr>
          <p:cNvSpPr/>
          <p:nvPr/>
        </p:nvSpPr>
        <p:spPr>
          <a:xfrm>
            <a:off x="-2" y="0"/>
            <a:ext cx="1191987" cy="10287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871C9-97EB-8A40-ACD3-3A97849FF25E}"/>
              </a:ext>
            </a:extLst>
          </p:cNvPr>
          <p:cNvSpPr txBox="1"/>
          <p:nvPr/>
        </p:nvSpPr>
        <p:spPr>
          <a:xfrm>
            <a:off x="2796161" y="601032"/>
            <a:ext cx="1332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 Statewide OTS CRASH RANKINGS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667DC-BD08-2C46-8F71-D747C44EC9BC}"/>
              </a:ext>
            </a:extLst>
          </p:cNvPr>
          <p:cNvSpPr txBox="1"/>
          <p:nvPr/>
        </p:nvSpPr>
        <p:spPr>
          <a:xfrm>
            <a:off x="2796161" y="1590164"/>
            <a:ext cx="13912095" cy="113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>
                <a:latin typeface="Poppins" panose="00000500000000000000" pitchFamily="2" charset="0"/>
                <a:cs typeface="Poppins" panose="00000500000000000000" pitchFamily="2" charset="0"/>
              </a:rPr>
              <a:t>Santa Cruz County</a:t>
            </a:r>
            <a:r>
              <a:rPr lang="en-US" sz="2700" b="1">
                <a:latin typeface="Poppins" panose="00000500000000000000" pitchFamily="2" charset="0"/>
                <a:cs typeface="Poppins" panose="00000500000000000000" pitchFamily="2" charset="0"/>
              </a:rPr>
              <a:t> ranked</a:t>
            </a:r>
            <a:r>
              <a:rPr lang="en-US" sz="27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700" b="1">
                <a:latin typeface="Poppins" panose="00000500000000000000" pitchFamily="2" charset="0"/>
                <a:cs typeface="Poppins" panose="00000500000000000000" pitchFamily="2" charset="0"/>
              </a:rPr>
              <a:t>11th highest (or worst) </a:t>
            </a:r>
            <a:r>
              <a:rPr lang="en-US" sz="2700">
                <a:latin typeface="Poppins" panose="00000500000000000000" pitchFamily="2" charset="0"/>
                <a:cs typeface="Poppins" panose="00000500000000000000" pitchFamily="2" charset="0"/>
              </a:rPr>
              <a:t>of all 58 counties in the state for total victims killed and injured in traffic collisions.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78EC93-9959-0046-91E7-E167F3FB2275}"/>
              </a:ext>
            </a:extLst>
          </p:cNvPr>
          <p:cNvSpPr/>
          <p:nvPr/>
        </p:nvSpPr>
        <p:spPr>
          <a:xfrm>
            <a:off x="1151881" y="0"/>
            <a:ext cx="823224" cy="10287000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C506-91B4-9832-ADDA-E8A9E68FD0D6}"/>
              </a:ext>
            </a:extLst>
          </p:cNvPr>
          <p:cNvSpPr txBox="1"/>
          <p:nvPr/>
        </p:nvSpPr>
        <p:spPr>
          <a:xfrm>
            <a:off x="2796161" y="3199528"/>
            <a:ext cx="9141843" cy="5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>
                <a:latin typeface="Poppins" pitchFamily="2" charset="77"/>
                <a:cs typeface="Poppins" pitchFamily="2" charset="77"/>
              </a:rPr>
              <a:t>Ranked in top 10 for the crash categories below: </a:t>
            </a:r>
          </a:p>
        </p:txBody>
      </p:sp>
      <p:pic>
        <p:nvPicPr>
          <p:cNvPr id="7" name="Picture 6" descr="Table&#10;&#10;AI-generated content may be incorrect.">
            <a:extLst>
              <a:ext uri="{FF2B5EF4-FFF2-40B4-BE49-F238E27FC236}">
                <a16:creationId xmlns:a16="http://schemas.microsoft.com/office/drawing/2014/main" id="{9920EAEE-6C48-641B-3331-C05E9C8B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24" y="3916742"/>
            <a:ext cx="14117129" cy="3518588"/>
          </a:xfrm>
          <a:prstGeom prst="rect">
            <a:avLst/>
          </a:prstGeom>
        </p:spPr>
      </p:pic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1B5E8D0A-6A08-0B38-34D1-B94C81134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524" y="7176379"/>
            <a:ext cx="14117127" cy="24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1F054-D97C-555D-BE10-4D7B4CE9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EFD94C-7C7B-4A38-76C0-7861848B1164}"/>
              </a:ext>
            </a:extLst>
          </p:cNvPr>
          <p:cNvSpPr/>
          <p:nvPr/>
        </p:nvSpPr>
        <p:spPr>
          <a:xfrm>
            <a:off x="-2" y="0"/>
            <a:ext cx="1191987" cy="10287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4A81D-257C-C8AD-68E0-1B5D11954A27}"/>
              </a:ext>
            </a:extLst>
          </p:cNvPr>
          <p:cNvSpPr txBox="1"/>
          <p:nvPr/>
        </p:nvSpPr>
        <p:spPr>
          <a:xfrm>
            <a:off x="3042012" y="602891"/>
            <a:ext cx="1332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 Statewide OTS CRASH RANKINGS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1F460-C663-2873-9D8A-8F87C8943752}"/>
              </a:ext>
            </a:extLst>
          </p:cNvPr>
          <p:cNvSpPr/>
          <p:nvPr/>
        </p:nvSpPr>
        <p:spPr>
          <a:xfrm>
            <a:off x="1151881" y="0"/>
            <a:ext cx="823224" cy="10287000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00290113-430D-E186-04FF-6FE7B7C3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46" y="2172899"/>
            <a:ext cx="15323286" cy="3222347"/>
          </a:xfrm>
          <a:prstGeom prst="rect">
            <a:avLst/>
          </a:prstGeom>
        </p:spPr>
      </p:pic>
      <p:pic>
        <p:nvPicPr>
          <p:cNvPr id="10" name="Picture 9" descr="Table&#10;&#10;AI-generated content may be incorrect.">
            <a:extLst>
              <a:ext uri="{FF2B5EF4-FFF2-40B4-BE49-F238E27FC236}">
                <a16:creationId xmlns:a16="http://schemas.microsoft.com/office/drawing/2014/main" id="{59C1262E-E277-2814-3351-417B67F66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626" y="5881059"/>
            <a:ext cx="15492327" cy="29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6C6DB-4A98-0743-AAC8-B98C2B047C7D}"/>
              </a:ext>
            </a:extLst>
          </p:cNvPr>
          <p:cNvSpPr/>
          <p:nvPr/>
        </p:nvSpPr>
        <p:spPr>
          <a:xfrm rot="16200000">
            <a:off x="4000502" y="-4000504"/>
            <a:ext cx="10287003" cy="18288002"/>
          </a:xfrm>
          <a:prstGeom prst="rect">
            <a:avLst/>
          </a:prstGeom>
          <a:solidFill>
            <a:srgbClr val="55C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A400"/>
              </a:solidFill>
            </a:endParaRP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89B6A6C8-3CD2-CA46-9247-12A31262B6F7}"/>
              </a:ext>
            </a:extLst>
          </p:cNvPr>
          <p:cNvSpPr/>
          <p:nvPr/>
        </p:nvSpPr>
        <p:spPr>
          <a:xfrm>
            <a:off x="723275" y="556510"/>
            <a:ext cx="16841450" cy="9173981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94F22-0592-594D-A26B-5C5FB3E92F56}"/>
              </a:ext>
            </a:extLst>
          </p:cNvPr>
          <p:cNvSpPr txBox="1"/>
          <p:nvPr/>
        </p:nvSpPr>
        <p:spPr>
          <a:xfrm>
            <a:off x="1559294" y="913443"/>
            <a:ext cx="158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C4E69"/>
                </a:solidFill>
                <a:latin typeface="Poppins" pitchFamily="2" charset="77"/>
                <a:cs typeface="Poppins" pitchFamily="2" charset="77"/>
              </a:rPr>
              <a:t>Santa Cruz County Crash Overview </a:t>
            </a:r>
            <a:r>
              <a:rPr lang="en-US" sz="4200" b="1">
                <a:solidFill>
                  <a:srgbClr val="1C4E69"/>
                </a:solidFill>
                <a:latin typeface="Poppins" pitchFamily="2" charset="77"/>
                <a:cs typeface="Poppins" pitchFamily="2" charset="77"/>
              </a:rPr>
              <a:t>(2014-2023)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2A79D-351E-FE4B-930C-DDC423FD5EAB}"/>
              </a:ext>
            </a:extLst>
          </p:cNvPr>
          <p:cNvSpPr txBox="1"/>
          <p:nvPr/>
        </p:nvSpPr>
        <p:spPr>
          <a:xfrm>
            <a:off x="11970491" y="3071339"/>
            <a:ext cx="4785790" cy="4218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sz="2700" b="1">
                <a:latin typeface="Poppins"/>
                <a:cs typeface="Poppins"/>
              </a:rPr>
              <a:t>Totals</a:t>
            </a:r>
            <a:endParaRPr lang="en-US" sz="2700">
              <a:latin typeface="Poppins"/>
              <a:cs typeface="Poppins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sz="2700">
                <a:latin typeface="Poppins"/>
                <a:cs typeface="Poppins"/>
              </a:rPr>
              <a:t>Reported crashes: 11,637</a:t>
            </a:r>
            <a:r>
              <a:rPr lang="en-US" sz="2700">
                <a:solidFill>
                  <a:schemeClr val="tx2"/>
                </a:solidFill>
                <a:latin typeface="Poppins"/>
                <a:cs typeface="Poppins"/>
              </a:rPr>
              <a:t>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sz="2700">
                <a:latin typeface="Poppins"/>
                <a:cs typeface="Poppins"/>
              </a:rPr>
              <a:t>Killed or Serious Injury (KSI) Crashes: 1,497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sz="2700">
                <a:latin typeface="Poppins"/>
                <a:cs typeface="Poppins"/>
              </a:rPr>
              <a:t>Fatalities: 224</a:t>
            </a:r>
            <a:endParaRPr lang="en-US" sz="2700" b="1">
              <a:latin typeface="Poppins"/>
              <a:cs typeface="Poppins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sz="2700">
                <a:latin typeface="Poppins"/>
                <a:cs typeface="Poppins"/>
              </a:rPr>
              <a:t>Serious Injuries: 1,456</a:t>
            </a:r>
          </a:p>
        </p:txBody>
      </p:sp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D637D696-4014-0378-6022-CCC8BFAC8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5" y="2051322"/>
            <a:ext cx="11037980" cy="72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1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D38-D636-94E2-FB19-0F972B57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400C04-0020-0806-7DC3-99464F97312E}"/>
              </a:ext>
            </a:extLst>
          </p:cNvPr>
          <p:cNvSpPr/>
          <p:nvPr/>
        </p:nvSpPr>
        <p:spPr>
          <a:xfrm rot="16200000">
            <a:off x="4000502" y="-4000504"/>
            <a:ext cx="10287003" cy="18288002"/>
          </a:xfrm>
          <a:prstGeom prst="rect">
            <a:avLst/>
          </a:prstGeom>
          <a:solidFill>
            <a:srgbClr val="55C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A400"/>
              </a:solidFill>
            </a:endParaRP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CA439606-3831-C580-71EF-7317B08E4975}"/>
              </a:ext>
            </a:extLst>
          </p:cNvPr>
          <p:cNvSpPr/>
          <p:nvPr/>
        </p:nvSpPr>
        <p:spPr>
          <a:xfrm>
            <a:off x="723275" y="590131"/>
            <a:ext cx="16841450" cy="9173981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563C-E0A7-D6A1-3702-EB03B9FD4632}"/>
              </a:ext>
            </a:extLst>
          </p:cNvPr>
          <p:cNvSpPr txBox="1"/>
          <p:nvPr/>
        </p:nvSpPr>
        <p:spPr>
          <a:xfrm>
            <a:off x="11741529" y="3109335"/>
            <a:ext cx="5636382" cy="4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10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Picture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31C22D5-C42B-77D0-D97A-FBB08081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63" y="2405975"/>
            <a:ext cx="9926682" cy="7100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0D4943-D2D2-4284-8033-16CC6D1D848C}"/>
              </a:ext>
            </a:extLst>
          </p:cNvPr>
          <p:cNvSpPr txBox="1"/>
          <p:nvPr/>
        </p:nvSpPr>
        <p:spPr>
          <a:xfrm>
            <a:off x="1358661" y="1363036"/>
            <a:ext cx="1647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solidFill>
                  <a:srgbClr val="1C4E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 primary collision factor violations for KSI crashes:</a:t>
            </a:r>
            <a:endParaRPr lang="en-US" sz="4200">
              <a:solidFill>
                <a:srgbClr val="1C4E6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8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8237-26C5-65C2-92C4-4E94D505A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5D554-241C-2216-F131-E5EC635533B3}"/>
              </a:ext>
            </a:extLst>
          </p:cNvPr>
          <p:cNvSpPr/>
          <p:nvPr/>
        </p:nvSpPr>
        <p:spPr>
          <a:xfrm rot="5400000">
            <a:off x="8046720" y="-8046720"/>
            <a:ext cx="2194560" cy="1828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FFD7E-E796-A417-D1CB-FD43E4A672AA}"/>
              </a:ext>
            </a:extLst>
          </p:cNvPr>
          <p:cNvSpPr txBox="1"/>
          <p:nvPr/>
        </p:nvSpPr>
        <p:spPr>
          <a:xfrm>
            <a:off x="3776752" y="689868"/>
            <a:ext cx="1073449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Bicycle and Pedestrian Crashes</a:t>
            </a:r>
          </a:p>
          <a:p>
            <a:pPr algn="ctr"/>
            <a:endParaRPr lang="en-US" sz="27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EA86D-D322-047B-3344-2311C901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0" t="4606" r="1271" b="9958"/>
          <a:stretch>
            <a:fillRect/>
          </a:stretch>
        </p:blipFill>
        <p:spPr>
          <a:xfrm>
            <a:off x="423153" y="2298330"/>
            <a:ext cx="17393055" cy="77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3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593</Words>
  <Application>Microsoft Office PowerPoint</Application>
  <PresentationFormat>Custom</PresentationFormat>
  <Paragraphs>111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Poppins</vt:lpstr>
      <vt:lpstr>Calibri</vt:lpstr>
      <vt:lpstr>Aptos</vt:lpstr>
      <vt:lpstr>Poppins Medium</vt:lpstr>
      <vt:lpstr>Poppins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 slides</dc:title>
  <dc:creator>Corinne Hyland</dc:creator>
  <cp:lastModifiedBy>Kelly Curlett</cp:lastModifiedBy>
  <cp:revision>4</cp:revision>
  <dcterms:created xsi:type="dcterms:W3CDTF">2006-08-16T00:00:00Z</dcterms:created>
  <dcterms:modified xsi:type="dcterms:W3CDTF">2025-08-01T23:52:33Z</dcterms:modified>
  <dc:identifier>DAGpPyqL7U0</dc:identifier>
</cp:coreProperties>
</file>